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80" r:id="rId2"/>
    <p:sldId id="276" r:id="rId3"/>
    <p:sldId id="286" r:id="rId4"/>
    <p:sldId id="281" r:id="rId5"/>
    <p:sldId id="285" r:id="rId6"/>
    <p:sldId id="282" r:id="rId7"/>
    <p:sldId id="283" r:id="rId8"/>
    <p:sldId id="28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8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2/16/2019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2/16/2019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2/16/2019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A16F1B1-61A2-4250-9C6A-0C64049EBC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811" r="90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3" name="Rectángulo 2">
            <a:extLst>
              <a:ext uri="{FF2B5EF4-FFF2-40B4-BE49-F238E27FC236}">
                <a16:creationId xmlns:a16="http://schemas.microsoft.com/office/drawing/2014/main" id="{30A115EE-1E7A-4BBD-95E7-0A12895E2D29}"/>
              </a:ext>
            </a:extLst>
          </p:cNvPr>
          <p:cNvSpPr/>
          <p:nvPr/>
        </p:nvSpPr>
        <p:spPr>
          <a:xfrm>
            <a:off x="1881930" y="1838876"/>
            <a:ext cx="9172922" cy="4362275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C40A9E9-E785-4DC7-8A6D-26C3EF82EA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>
            <a:normAutofit/>
          </a:bodyPr>
          <a:lstStyle/>
          <a:p>
            <a:r>
              <a:rPr lang="es-AR" sz="7200" dirty="0">
                <a:solidFill>
                  <a:schemeClr val="bg1"/>
                </a:solidFill>
              </a:rPr>
              <a:t>Industria 4.0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D3469DA-94FD-4BE3-9E91-F9C2391774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>
            <a:normAutofit/>
          </a:bodyPr>
          <a:lstStyle/>
          <a:p>
            <a:r>
              <a:rPr lang="es-AR" sz="2000" dirty="0">
                <a:solidFill>
                  <a:schemeClr val="bg1"/>
                </a:solidFill>
              </a:rPr>
              <a:t>Inteligencia artificial aplicada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EDEE868E-C00F-4987-921D-B96512E62B67}"/>
              </a:ext>
            </a:extLst>
          </p:cNvPr>
          <p:cNvSpPr txBox="1"/>
          <p:nvPr/>
        </p:nvSpPr>
        <p:spPr>
          <a:xfrm>
            <a:off x="7047638" y="5300435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AR" sz="2000" dirty="0">
                <a:solidFill>
                  <a:schemeClr val="bg1"/>
                </a:solidFill>
              </a:rPr>
              <a:t>MG. ING. FEDERICO D’ALÍA</a:t>
            </a:r>
          </a:p>
        </p:txBody>
      </p: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6938B10C-DA93-46C2-8C75-3E935628549D}"/>
              </a:ext>
            </a:extLst>
          </p:cNvPr>
          <p:cNvCxnSpPr>
            <a:cxnSpLocks/>
          </p:cNvCxnSpPr>
          <p:nvPr/>
        </p:nvCxnSpPr>
        <p:spPr>
          <a:xfrm>
            <a:off x="2417779" y="3429000"/>
            <a:ext cx="7892291" cy="0"/>
          </a:xfrm>
          <a:prstGeom prst="line">
            <a:avLst/>
          </a:prstGeom>
          <a:ln w="38100">
            <a:solidFill>
              <a:srgbClr val="00C8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9186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9C9CB8C-C1BE-4A4D-BEB2-A8B7C7039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11" r="90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48" name="Rectangle 35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C40A9E9-E785-4DC7-8A6D-26C3EF82E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Inteligencia artificial: tecnologías</a:t>
            </a:r>
            <a:endParaRPr lang="es-AR" sz="3000" dirty="0">
              <a:solidFill>
                <a:srgbClr val="FFFFFE"/>
              </a:solidFill>
            </a:endParaRPr>
          </a:p>
        </p:txBody>
      </p:sp>
      <p:cxnSp>
        <p:nvCxnSpPr>
          <p:cNvPr id="49" name="Straight Connector 37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>
            <a:solidFill>
              <a:srgbClr val="18D9F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D3469DA-94FD-4BE3-9E91-F9C239177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pPr algn="just">
              <a:buClr>
                <a:srgbClr val="18D9FD"/>
              </a:buClr>
            </a:pPr>
            <a:r>
              <a:rPr lang="es-AR" dirty="0">
                <a:solidFill>
                  <a:srgbClr val="FFFFFE"/>
                </a:solidFill>
              </a:rPr>
              <a:t>Las tecnologías que han permitido la evolución de la inteligencia artificial y su llegada  a  todo  tipo  de  organizaciones,  empresas  e  industrias,  así  como  a  los sectores  de  la  ciencia  e  investigación,  administraciones  públicas,  etc.,  son: aprendizaje automático (Machine </a:t>
            </a:r>
            <a:r>
              <a:rPr lang="es-AR" dirty="0" err="1">
                <a:solidFill>
                  <a:srgbClr val="FFFFFE"/>
                </a:solidFill>
              </a:rPr>
              <a:t>Learnine</a:t>
            </a:r>
            <a:r>
              <a:rPr lang="es-AR" dirty="0">
                <a:solidFill>
                  <a:srgbClr val="FFFFFE"/>
                </a:solidFill>
              </a:rPr>
              <a:t>), aprendizaje profundo (Deep </a:t>
            </a:r>
            <a:r>
              <a:rPr lang="es-AR" dirty="0" err="1">
                <a:solidFill>
                  <a:srgbClr val="FFFFFE"/>
                </a:solidFill>
              </a:rPr>
              <a:t>Learning</a:t>
            </a:r>
            <a:r>
              <a:rPr lang="es-AR" dirty="0">
                <a:solidFill>
                  <a:srgbClr val="FFFFFE"/>
                </a:solidFill>
              </a:rPr>
              <a:t>), procesamiento de lenguaje natural, redes neuronales artificiales, reconocimiento de  voz  y  facial,  unidades  de  procesamiento  gráfico  (GPU)  que  han  permitido acelerar el proceso de las redes neuronales artificiales.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6CC327B-ACA2-45C8-B6CC-B4904A75AE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28" t="4183" r="7502" b="3926"/>
          <a:stretch/>
        </p:blipFill>
        <p:spPr>
          <a:xfrm>
            <a:off x="8296257" y="636753"/>
            <a:ext cx="3873780" cy="557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447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9C9CB8C-C1BE-4A4D-BEB2-A8B7C7039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11" r="90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EA6B8E01-0F48-41AC-8240-C4BD452849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33" t="5455" r="5712" b="5105"/>
          <a:stretch/>
        </p:blipFill>
        <p:spPr>
          <a:xfrm>
            <a:off x="4687232" y="2789380"/>
            <a:ext cx="7254008" cy="380538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2E082988-1F06-4F5A-97C8-90E1B77A81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0760" y="263238"/>
            <a:ext cx="6103858" cy="332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6251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9C9CB8C-C1BE-4A4D-BEB2-A8B7C7039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11" r="90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48" name="Rectangle 35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C40A9E9-E785-4DC7-8A6D-26C3EF82E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Inteligencia artificial: tecnologías</a:t>
            </a:r>
            <a:endParaRPr lang="es-AR" dirty="0">
              <a:solidFill>
                <a:srgbClr val="FFFFFE"/>
              </a:solidFill>
            </a:endParaRPr>
          </a:p>
        </p:txBody>
      </p:sp>
      <p:cxnSp>
        <p:nvCxnSpPr>
          <p:cNvPr id="49" name="Straight Connector 37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>
            <a:solidFill>
              <a:srgbClr val="18D9F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D3469DA-94FD-4BE3-9E91-F9C239177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pPr algn="just">
              <a:buClr>
                <a:srgbClr val="18D9FD"/>
              </a:buClr>
            </a:pPr>
            <a:r>
              <a:rPr lang="es-AR" dirty="0">
                <a:solidFill>
                  <a:srgbClr val="FFFFFE"/>
                </a:solidFill>
              </a:rPr>
              <a:t>Además  de  las  tecnologías  anteriores,  la  gran  expansión  de  la  inteligencia artificial y computación cognitiva han sido las tecnologías de Big Data, junto con sus  herramientas  de  analítica  de  datos  avanzadas  las  que  han  conseguido integrarse con las citadas tecnologías.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AAC106E-505E-419A-80C5-9A925D2FB5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406" y="3924090"/>
            <a:ext cx="4148951" cy="211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584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9C9CB8C-C1BE-4A4D-BEB2-A8B7C7039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11" r="90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4C3ED14-9497-445B-923F-AF474FE051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698"/>
          <a:stretch/>
        </p:blipFill>
        <p:spPr>
          <a:xfrm>
            <a:off x="253822" y="191449"/>
            <a:ext cx="7245742" cy="3844842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1C3E8177-9C23-414B-93CD-6C5327133E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6073" y="3885715"/>
            <a:ext cx="5722105" cy="2780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884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9C9CB8C-C1BE-4A4D-BEB2-A8B7C7039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11" r="90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48" name="Rectangle 35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C40A9E9-E785-4DC7-8A6D-26C3EF82E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 fontScale="90000"/>
          </a:bodyPr>
          <a:lstStyle/>
          <a:p>
            <a:r>
              <a:rPr lang="es-AR" sz="3600" dirty="0">
                <a:solidFill>
                  <a:schemeClr val="bg1"/>
                </a:solidFill>
              </a:rPr>
              <a:t>Inteligencia artificial: BOTS Y CHATBOTS</a:t>
            </a:r>
            <a:endParaRPr lang="es-AR" sz="3600" dirty="0">
              <a:solidFill>
                <a:srgbClr val="FFFFFE"/>
              </a:solidFill>
            </a:endParaRPr>
          </a:p>
        </p:txBody>
      </p:sp>
      <p:cxnSp>
        <p:nvCxnSpPr>
          <p:cNvPr id="49" name="Straight Connector 37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>
            <a:solidFill>
              <a:srgbClr val="18D9F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D3469DA-94FD-4BE3-9E91-F9C239177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pPr algn="just">
              <a:buClr>
                <a:srgbClr val="18D9FD"/>
              </a:buClr>
            </a:pPr>
            <a:r>
              <a:rPr lang="es-AR" dirty="0">
                <a:solidFill>
                  <a:srgbClr val="FFFFFE"/>
                </a:solidFill>
              </a:rPr>
              <a:t>Los </a:t>
            </a:r>
            <a:r>
              <a:rPr lang="es-AR" dirty="0" err="1">
                <a:solidFill>
                  <a:srgbClr val="FFFFFE"/>
                </a:solidFill>
              </a:rPr>
              <a:t>bots</a:t>
            </a:r>
            <a:r>
              <a:rPr lang="es-AR" dirty="0">
                <a:solidFill>
                  <a:srgbClr val="FFFFFE"/>
                </a:solidFill>
              </a:rPr>
              <a:t> y </a:t>
            </a:r>
            <a:r>
              <a:rPr lang="es-AR" dirty="0" err="1">
                <a:solidFill>
                  <a:srgbClr val="FFFFFE"/>
                </a:solidFill>
              </a:rPr>
              <a:t>chatbots</a:t>
            </a:r>
            <a:r>
              <a:rPr lang="es-AR" dirty="0">
                <a:solidFill>
                  <a:srgbClr val="FFFFFE"/>
                </a:solidFill>
              </a:rPr>
              <a:t> (</a:t>
            </a:r>
            <a:r>
              <a:rPr lang="es-AR" dirty="0" err="1">
                <a:solidFill>
                  <a:srgbClr val="FFFFFE"/>
                </a:solidFill>
              </a:rPr>
              <a:t>bots</a:t>
            </a:r>
            <a:r>
              <a:rPr lang="es-AR" dirty="0">
                <a:solidFill>
                  <a:srgbClr val="FFFFFE"/>
                </a:solidFill>
              </a:rPr>
              <a:t> conversacionales)  son  una  de  las  herramientas  de inteligencia  artificial  que  mayor  impacto  tendrán en la sociedad en todos sus sectores.  Los  asistentes virtuales serán  una  de  las  mejores  herramientas  a disposición de profesionales y directivos, así como usuarios domésticos, para su toma de decisiones. Los </a:t>
            </a:r>
            <a:r>
              <a:rPr lang="es-AR" dirty="0" err="1">
                <a:solidFill>
                  <a:srgbClr val="FFFFFE"/>
                </a:solidFill>
              </a:rPr>
              <a:t>chatbots</a:t>
            </a:r>
            <a:r>
              <a:rPr lang="es-AR" dirty="0">
                <a:solidFill>
                  <a:srgbClr val="FFFFFE"/>
                </a:solidFill>
              </a:rPr>
              <a:t> basados en aplicaciones de mensajería instantánea son las más populares  y  se  espera  que  en  2017  y  siguientes  años  lleguen  a  grandes porcentajes de usuarios de teléfonos y dispositivos móviles (celulares).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61107D2-8075-4D7B-94B6-0049FFEA7B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2087" y="389479"/>
            <a:ext cx="3703780" cy="2072525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B75BC9E-166F-4BA5-B112-2227C118C8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285"/>
          <a:stretch/>
        </p:blipFill>
        <p:spPr>
          <a:xfrm>
            <a:off x="8392087" y="2565933"/>
            <a:ext cx="3703780" cy="380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058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9C9CB8C-C1BE-4A4D-BEB2-A8B7C7039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11" r="90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48" name="Rectangle 35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C40A9E9-E785-4DC7-8A6D-26C3EF82E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s-AR" dirty="0">
                <a:solidFill>
                  <a:schemeClr val="bg1"/>
                </a:solidFill>
              </a:rPr>
              <a:t>Inteligencia artificial: BOTS Y CHATBOTS</a:t>
            </a:r>
            <a:endParaRPr lang="es-AR" sz="3000" dirty="0">
              <a:solidFill>
                <a:srgbClr val="FFFFFE"/>
              </a:solidFill>
            </a:endParaRPr>
          </a:p>
        </p:txBody>
      </p:sp>
      <p:cxnSp>
        <p:nvCxnSpPr>
          <p:cNvPr id="49" name="Straight Connector 37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>
            <a:solidFill>
              <a:srgbClr val="18D9F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D3469DA-94FD-4BE3-9E91-F9C239177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pPr algn="just">
              <a:buClr>
                <a:srgbClr val="18D9FD"/>
              </a:buClr>
            </a:pPr>
            <a:r>
              <a:rPr lang="es-AR" dirty="0">
                <a:solidFill>
                  <a:srgbClr val="FFFFFE"/>
                </a:solidFill>
              </a:rPr>
              <a:t>Alexa  de  Amazon ha  sido  el </a:t>
            </a:r>
            <a:r>
              <a:rPr lang="es-AR" dirty="0" err="1">
                <a:solidFill>
                  <a:srgbClr val="FFFFFE"/>
                </a:solidFill>
              </a:rPr>
              <a:t>chatbot</a:t>
            </a:r>
            <a:r>
              <a:rPr lang="es-AR" dirty="0">
                <a:solidFill>
                  <a:srgbClr val="FFFFFE"/>
                </a:solidFill>
              </a:rPr>
              <a:t>  de  mayor  impacto  en la feria electrónica CES de Las Vegas celebrada a principios de enero de 2017.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3573CF70-362B-4A09-BE5B-E9B96666D1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6940" y="3279459"/>
            <a:ext cx="5029884" cy="275754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C9971FB-C6E1-46DA-A742-006F299DA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59514" y="1847088"/>
            <a:ext cx="3768925" cy="2513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314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9C9CB8C-C1BE-4A4D-BEB2-A8B7C7039A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811" r="9090"/>
          <a:stretch/>
        </p:blipFill>
        <p:spPr>
          <a:xfrm>
            <a:off x="2" y="10"/>
            <a:ext cx="12191695" cy="6857990"/>
          </a:xfrm>
          <a:prstGeom prst="rect">
            <a:avLst/>
          </a:prstGeom>
        </p:spPr>
      </p:pic>
      <p:sp>
        <p:nvSpPr>
          <p:cNvPr id="48" name="Rectangle 35">
            <a:extLst>
              <a:ext uri="{FF2B5EF4-FFF2-40B4-BE49-F238E27FC236}">
                <a16:creationId xmlns:a16="http://schemas.microsoft.com/office/drawing/2014/main" id="{F2AF0D79-4A1A-4F27-B9F0-CF252C4AC9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8" y="636753"/>
            <a:ext cx="8299435" cy="5572810"/>
          </a:xfrm>
          <a:prstGeom prst="rect">
            <a:avLst/>
          </a:prstGeom>
          <a:solidFill>
            <a:srgbClr val="000001">
              <a:alpha val="74902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3C40A9E9-E785-4DC7-8A6D-26C3EF82EA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4017" y="804520"/>
            <a:ext cx="6815731" cy="1049235"/>
          </a:xfrm>
        </p:spPr>
        <p:txBody>
          <a:bodyPr>
            <a:normAutofit/>
          </a:bodyPr>
          <a:lstStyle/>
          <a:p>
            <a:r>
              <a:rPr lang="es-AR" sz="2800" dirty="0">
                <a:solidFill>
                  <a:schemeClr val="bg1"/>
                </a:solidFill>
              </a:rPr>
              <a:t>Inteligencia artificial: BOTS Y CHATBOTS</a:t>
            </a:r>
            <a:endParaRPr lang="es-AR" sz="3000" dirty="0">
              <a:solidFill>
                <a:srgbClr val="FFFFFE"/>
              </a:solidFill>
            </a:endParaRPr>
          </a:p>
        </p:txBody>
      </p:sp>
      <p:cxnSp>
        <p:nvCxnSpPr>
          <p:cNvPr id="49" name="Straight Connector 37">
            <a:extLst>
              <a:ext uri="{FF2B5EF4-FFF2-40B4-BE49-F238E27FC236}">
                <a16:creationId xmlns:a16="http://schemas.microsoft.com/office/drawing/2014/main" id="{8E83266B-97F8-4AB9-818F-3A70E8D85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06385" y="1847088"/>
            <a:ext cx="6813363" cy="0"/>
          </a:xfrm>
          <a:prstGeom prst="line">
            <a:avLst/>
          </a:prstGeom>
          <a:ln w="31750">
            <a:solidFill>
              <a:srgbClr val="18D9F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9D3469DA-94FD-4BE3-9E91-F9C239177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017" y="2015733"/>
            <a:ext cx="6815731" cy="4021267"/>
          </a:xfrm>
        </p:spPr>
        <p:txBody>
          <a:bodyPr>
            <a:normAutofit/>
          </a:bodyPr>
          <a:lstStyle/>
          <a:p>
            <a:pPr algn="just">
              <a:buClr>
                <a:srgbClr val="18D9FD"/>
              </a:buClr>
            </a:pPr>
            <a:r>
              <a:rPr lang="es-AR" dirty="0">
                <a:solidFill>
                  <a:srgbClr val="FFFFFE"/>
                </a:solidFill>
              </a:rPr>
              <a:t>Además de los </a:t>
            </a:r>
            <a:r>
              <a:rPr lang="es-AR" dirty="0" err="1">
                <a:solidFill>
                  <a:srgbClr val="FFFFFE"/>
                </a:solidFill>
              </a:rPr>
              <a:t>chatbots</a:t>
            </a:r>
            <a:r>
              <a:rPr lang="es-AR" dirty="0">
                <a:solidFill>
                  <a:srgbClr val="FFFFFE"/>
                </a:solidFill>
              </a:rPr>
              <a:t> de mensajería más populares, las  empresas y organizaciones podrán utilizar sus propios  asistentes virtuales integrados en plataformas específicas de </a:t>
            </a:r>
            <a:r>
              <a:rPr lang="es-AR" dirty="0" err="1">
                <a:solidFill>
                  <a:srgbClr val="FFFFFE"/>
                </a:solidFill>
              </a:rPr>
              <a:t>bots</a:t>
            </a:r>
            <a:r>
              <a:rPr lang="es-AR" dirty="0">
                <a:solidFill>
                  <a:srgbClr val="FFFFFE"/>
                </a:solidFill>
              </a:rPr>
              <a:t> como </a:t>
            </a:r>
            <a:r>
              <a:rPr lang="es-AR" dirty="0" err="1">
                <a:solidFill>
                  <a:srgbClr val="FFFFFE"/>
                </a:solidFill>
              </a:rPr>
              <a:t>Slack</a:t>
            </a:r>
            <a:r>
              <a:rPr lang="es-AR" dirty="0">
                <a:solidFill>
                  <a:srgbClr val="FFFFFE"/>
                </a:solidFill>
              </a:rPr>
              <a:t>, </a:t>
            </a:r>
            <a:r>
              <a:rPr lang="es-AR" dirty="0" err="1">
                <a:solidFill>
                  <a:srgbClr val="FFFFFE"/>
                </a:solidFill>
              </a:rPr>
              <a:t>Kik</a:t>
            </a:r>
            <a:r>
              <a:rPr lang="es-AR" dirty="0">
                <a:solidFill>
                  <a:srgbClr val="FFFFFE"/>
                </a:solidFill>
              </a:rPr>
              <a:t>, </a:t>
            </a:r>
            <a:r>
              <a:rPr lang="es-AR" dirty="0" err="1">
                <a:solidFill>
                  <a:srgbClr val="FFFFFE"/>
                </a:solidFill>
              </a:rPr>
              <a:t>Telegram</a:t>
            </a:r>
            <a:r>
              <a:rPr lang="es-AR" dirty="0">
                <a:solidFill>
                  <a:srgbClr val="FFFFFE"/>
                </a:solidFill>
              </a:rPr>
              <a:t>…, ya sea adquiriendo su </a:t>
            </a:r>
            <a:r>
              <a:rPr lang="es-AR" dirty="0" err="1">
                <a:solidFill>
                  <a:srgbClr val="FFFFFE"/>
                </a:solidFill>
              </a:rPr>
              <a:t>bot</a:t>
            </a:r>
            <a:r>
              <a:rPr lang="es-AR" dirty="0">
                <a:solidFill>
                  <a:srgbClr val="FFFFFE"/>
                </a:solidFill>
              </a:rPr>
              <a:t> específico en la tienda o almacenes de </a:t>
            </a:r>
            <a:r>
              <a:rPr lang="es-AR" dirty="0" err="1">
                <a:solidFill>
                  <a:srgbClr val="FFFFFE"/>
                </a:solidFill>
              </a:rPr>
              <a:t>bots</a:t>
            </a:r>
            <a:r>
              <a:rPr lang="es-AR" dirty="0">
                <a:solidFill>
                  <a:srgbClr val="FFFFFE"/>
                </a:solidFill>
              </a:rPr>
              <a:t> de las  plataformas, o desarrollando  sus  propios </a:t>
            </a:r>
            <a:r>
              <a:rPr lang="es-AR" dirty="0" err="1">
                <a:solidFill>
                  <a:srgbClr val="FFFFFE"/>
                </a:solidFill>
              </a:rPr>
              <a:t>bots</a:t>
            </a:r>
            <a:r>
              <a:rPr lang="es-AR" dirty="0">
                <a:solidFill>
                  <a:srgbClr val="FFFFFE"/>
                </a:solidFill>
              </a:rPr>
              <a:t> integrados en  las  mismas  plataformas o en las propias grandes empresas  informáticas como Microsoft, Google, Facebook, Twitter, etcétera.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E79FC98-BBC2-4B99-AB21-E831B02F1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237" y="1847088"/>
            <a:ext cx="3743480" cy="2106441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066BF8F2-E754-4187-ACA0-D1FE3D5A0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2237" y="4060395"/>
            <a:ext cx="3743480" cy="2152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503221"/>
      </p:ext>
    </p:extLst>
  </p:cSld>
  <p:clrMapOvr>
    <a:masterClrMapping/>
  </p:clrMapOvr>
</p:sld>
</file>

<file path=ppt/theme/theme1.xml><?xml version="1.0" encoding="utf-8"?>
<a:theme xmlns:a="http://schemas.openxmlformats.org/drawingml/2006/main" name="Galería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</TotalTime>
  <Words>361</Words>
  <Application>Microsoft Office PowerPoint</Application>
  <PresentationFormat>Panorámica</PresentationFormat>
  <Paragraphs>13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Galería</vt:lpstr>
      <vt:lpstr>Industria 4.0</vt:lpstr>
      <vt:lpstr>Inteligencia artificial: tecnologías</vt:lpstr>
      <vt:lpstr>Presentación de PowerPoint</vt:lpstr>
      <vt:lpstr>Inteligencia artificial: tecnologías</vt:lpstr>
      <vt:lpstr>Presentación de PowerPoint</vt:lpstr>
      <vt:lpstr>Inteligencia artificial: BOTS Y CHATBOTS</vt:lpstr>
      <vt:lpstr>Inteligencia artificial: BOTS Y CHATBOTS</vt:lpstr>
      <vt:lpstr>Inteligencia artificial: BOTS Y CHATBOTS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 4.0</dc:title>
  <dc:creator>Leo Colloca</dc:creator>
  <cp:lastModifiedBy>Leo Colloca</cp:lastModifiedBy>
  <cp:revision>14</cp:revision>
  <dcterms:created xsi:type="dcterms:W3CDTF">2019-02-13T04:38:22Z</dcterms:created>
  <dcterms:modified xsi:type="dcterms:W3CDTF">2019-02-16T06:08:16Z</dcterms:modified>
</cp:coreProperties>
</file>